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6"/>
  </p:notesMasterIdLst>
  <p:sldIdLst>
    <p:sldId id="388" r:id="rId2"/>
    <p:sldId id="389" r:id="rId3"/>
    <p:sldId id="391" r:id="rId4"/>
    <p:sldId id="392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16" autoAdjust="0"/>
  </p:normalViewPr>
  <p:slideViewPr>
    <p:cSldViewPr>
      <p:cViewPr varScale="1">
        <p:scale>
          <a:sx n="77" d="100"/>
          <a:sy n="77" d="100"/>
        </p:scale>
        <p:origin x="1122" y="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B2B5-C0AB-44F3-B9A5-9740848AFC25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53304-C27C-4F2B-871F-39587A1D48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2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6DF3E7-2BF3-40BA-85C1-E1C3AB7E3A9F}"/>
              </a:ext>
            </a:extLst>
          </p:cNvPr>
          <p:cNvSpPr txBox="1"/>
          <p:nvPr userDrawn="1"/>
        </p:nvSpPr>
        <p:spPr>
          <a:xfrm>
            <a:off x="3624750" y="5309336"/>
            <a:ext cx="1894519" cy="17974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algn="ctr" defTabSz="713232"/>
            <a:r>
              <a:rPr lang="en-US" sz="700" b="1" dirty="0">
                <a:solidFill>
                  <a:prstClr val="black"/>
                </a:solidFill>
                <a:latin typeface="Concourse T3" pitchFamily="2" charset="0"/>
              </a:rPr>
              <a:t>CONFIDENTIAL DATA | not for circulation</a:t>
            </a:r>
            <a:endParaRPr lang="en-IN" sz="700" b="1" dirty="0">
              <a:solidFill>
                <a:prstClr val="black"/>
              </a:solidFill>
              <a:latin typeface="Concourse T3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9AABCBA-36E6-4EE5-8A20-1C64888A2C5D}"/>
              </a:ext>
            </a:extLst>
          </p:cNvPr>
          <p:cNvSpPr/>
          <p:nvPr userDrawn="1"/>
        </p:nvSpPr>
        <p:spPr>
          <a:xfrm>
            <a:off x="4016846" y="5037183"/>
            <a:ext cx="1110330" cy="210520"/>
          </a:xfrm>
          <a:prstGeom prst="rect">
            <a:avLst/>
          </a:prstGeom>
        </p:spPr>
        <p:txBody>
          <a:bodyPr wrap="none" lIns="71323" tIns="35662" rIns="71323" bIns="35662">
            <a:spAutoFit/>
          </a:bodyPr>
          <a:lstStyle/>
          <a:p>
            <a:pPr algn="ctr" defTabSz="713232"/>
            <a:r>
              <a:rPr lang="en-US" sz="900" spc="390" dirty="0">
                <a:solidFill>
                  <a:srgbClr val="002060"/>
                </a:solidFill>
                <a:latin typeface="Concourse T3" pitchFamily="2" charset="0"/>
              </a:rPr>
              <a:t> TATA AIG</a:t>
            </a:r>
          </a:p>
        </p:txBody>
      </p:sp>
    </p:spTree>
    <p:extLst>
      <p:ext uri="{BB962C8B-B14F-4D97-AF65-F5344CB8AC3E}">
        <p14:creationId xmlns:p14="http://schemas.microsoft.com/office/powerpoint/2010/main" val="59468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3656000" y="5513066"/>
            <a:ext cx="1832002" cy="17974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algn="ctr" defTabSz="713232"/>
            <a:r>
              <a:rPr lang="en-US" sz="700" b="1" dirty="0">
                <a:solidFill>
                  <a:prstClr val="white"/>
                </a:solidFill>
                <a:latin typeface="Concourse T3" pitchFamily="2" charset="0"/>
              </a:rPr>
              <a:t>CONFIDENTIAL DATA </a:t>
            </a:r>
            <a:r>
              <a:rPr lang="en-US" sz="700" dirty="0">
                <a:solidFill>
                  <a:prstClr val="white"/>
                </a:solidFill>
                <a:latin typeface="Concourse T3" pitchFamily="2" charset="0"/>
              </a:rPr>
              <a:t>| not for circulation</a:t>
            </a:r>
            <a:endParaRPr lang="en-IN" sz="700" dirty="0">
              <a:solidFill>
                <a:prstClr val="white"/>
              </a:solidFill>
              <a:latin typeface="Concourse T3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358E0B-7F12-4D08-AF14-F2AFCCAC0670}"/>
              </a:ext>
            </a:extLst>
          </p:cNvPr>
          <p:cNvSpPr txBox="1"/>
          <p:nvPr userDrawn="1"/>
        </p:nvSpPr>
        <p:spPr>
          <a:xfrm>
            <a:off x="3656009" y="5309336"/>
            <a:ext cx="1832002" cy="179742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algn="ctr" defTabSz="713232"/>
            <a:r>
              <a:rPr lang="en-US" sz="700" b="1" dirty="0">
                <a:solidFill>
                  <a:prstClr val="black"/>
                </a:solidFill>
                <a:latin typeface="Concourse T3" pitchFamily="2" charset="0"/>
              </a:rPr>
              <a:t>CONFIDENTIAL DATA </a:t>
            </a:r>
            <a:r>
              <a:rPr lang="en-US" sz="700" dirty="0">
                <a:solidFill>
                  <a:srgbClr val="C00000"/>
                </a:solidFill>
                <a:latin typeface="Concourse T3" pitchFamily="2" charset="0"/>
              </a:rPr>
              <a:t>|</a:t>
            </a:r>
            <a:r>
              <a:rPr lang="en-US" sz="700" dirty="0">
                <a:solidFill>
                  <a:prstClr val="black"/>
                </a:solidFill>
                <a:latin typeface="Concourse T3" pitchFamily="2" charset="0"/>
              </a:rPr>
              <a:t> not for circulation</a:t>
            </a:r>
            <a:endParaRPr lang="en-IN" sz="700" dirty="0">
              <a:solidFill>
                <a:prstClr val="black"/>
              </a:solidFill>
              <a:latin typeface="Concourse T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6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2099B051-CE58-4BD8-B25C-9B45DF4D56CA}"/>
              </a:ext>
            </a:extLst>
          </p:cNvPr>
          <p:cNvSpPr/>
          <p:nvPr userDrawn="1"/>
        </p:nvSpPr>
        <p:spPr>
          <a:xfrm>
            <a:off x="-1213247" y="795074"/>
            <a:ext cx="5715001" cy="1190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17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56D997-9989-4B43-B282-7BE3195EBD8A}"/>
              </a:ext>
            </a:extLst>
          </p:cNvPr>
          <p:cNvSpPr/>
          <p:nvPr userDrawn="1"/>
        </p:nvSpPr>
        <p:spPr>
          <a:xfrm>
            <a:off x="0" y="0"/>
            <a:ext cx="481013" cy="1255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13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3ED8FB-B28D-4878-A9F9-3867C6A2F783}"/>
              </a:ext>
            </a:extLst>
          </p:cNvPr>
          <p:cNvSpPr/>
          <p:nvPr userDrawn="1"/>
        </p:nvSpPr>
        <p:spPr>
          <a:xfrm>
            <a:off x="185738" y="0"/>
            <a:ext cx="207169" cy="1016000"/>
          </a:xfrm>
          <a:prstGeom prst="rect">
            <a:avLst/>
          </a:prstGeom>
          <a:gradFill flip="none" rotWithShape="1">
            <a:gsLst>
              <a:gs pos="0">
                <a:srgbClr val="2D6EB5"/>
              </a:gs>
              <a:gs pos="100000">
                <a:srgbClr val="002060">
                  <a:lumMod val="10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sz="13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707EF-C67A-449D-BFF6-F989E01DB47B}"/>
              </a:ext>
            </a:extLst>
          </p:cNvPr>
          <p:cNvSpPr txBox="1"/>
          <p:nvPr userDrawn="1"/>
        </p:nvSpPr>
        <p:spPr>
          <a:xfrm>
            <a:off x="3656000" y="5512594"/>
            <a:ext cx="1832002" cy="179742"/>
          </a:xfrm>
          <a:prstGeom prst="rect">
            <a:avLst/>
          </a:prstGeom>
          <a:noFill/>
        </p:spPr>
        <p:txBody>
          <a:bodyPr wrap="none" lIns="71323" tIns="35662" rIns="71323" bIns="35662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latin typeface="Concourse T3" pitchFamily="2" charset="0"/>
              </a:rPr>
              <a:t>CONFIDENTIAL DATA </a:t>
            </a:r>
            <a:r>
              <a:rPr lang="en-US" sz="700" dirty="0">
                <a:latin typeface="Concourse T3" pitchFamily="2" charset="0"/>
              </a:rPr>
              <a:t>| not for circulation</a:t>
            </a:r>
            <a:endParaRPr lang="en-IN" sz="700" dirty="0">
              <a:latin typeface="Concourse T3" pitchFamily="2" charset="0"/>
            </a:endParaRPr>
          </a:p>
        </p:txBody>
      </p:sp>
      <p:pic>
        <p:nvPicPr>
          <p:cNvPr id="9" name="Picture 2" descr="https://www.tataaig.com/content/dam/tagic/images/LOGO.png">
            <a:extLst>
              <a:ext uri="{FF2B5EF4-FFF2-40B4-BE49-F238E27FC236}">
                <a16:creationId xmlns:a16="http://schemas.microsoft.com/office/drawing/2014/main" id="{009BDE56-F397-474E-8F84-BFBF481450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069" y="79375"/>
            <a:ext cx="494110" cy="54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55889"/>
            <a:ext cx="8086725" cy="3783749"/>
          </a:xfrm>
        </p:spPr>
        <p:txBody>
          <a:bodyPr/>
          <a:lstStyle>
            <a:lvl1pPr marL="0" indent="0" algn="l" defTabSz="297168" rtl="0" eaLnBrk="1" latinLnBrk="0" hangingPunct="1">
              <a:spcBef>
                <a:spcPts val="78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 charset="2"/>
              <a:buNone/>
              <a:defRPr lang="en-US" sz="1600" b="0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course T3" pitchFamily="2" charset="0"/>
                <a:ea typeface="+mn-ea"/>
                <a:cs typeface="Arial" panose="020B0604020202020204" pitchFamily="34" charset="0"/>
              </a:defRPr>
            </a:lvl1pPr>
            <a:lvl2pPr marL="0" indent="0" algn="l" defTabSz="297168" rtl="0" eaLnBrk="1" latinLnBrk="0" hangingPunct="1">
              <a:spcBef>
                <a:spcPts val="78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 charset="2"/>
              <a:buNone/>
              <a:defRPr lang="en-US" sz="1600" b="0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course T3" pitchFamily="2" charset="0"/>
                <a:ea typeface="+mn-ea"/>
                <a:cs typeface="Arial" panose="020B0604020202020204" pitchFamily="34" charset="0"/>
              </a:defRPr>
            </a:lvl2pPr>
            <a:lvl3pPr marL="0" indent="0" algn="l" defTabSz="297168" rtl="0" eaLnBrk="1" latinLnBrk="0" hangingPunct="1">
              <a:spcBef>
                <a:spcPts val="78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 charset="2"/>
              <a:buNone/>
              <a:defRPr lang="en-US" sz="1600" b="0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course T3" pitchFamily="2" charset="0"/>
                <a:ea typeface="+mn-ea"/>
                <a:cs typeface="Arial" panose="020B0604020202020204" pitchFamily="34" charset="0"/>
              </a:defRPr>
            </a:lvl3pPr>
            <a:lvl4pPr marL="0" indent="0" algn="l" defTabSz="297168" rtl="0" eaLnBrk="1" latinLnBrk="0" hangingPunct="1">
              <a:spcBef>
                <a:spcPts val="78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 charset="2"/>
              <a:buNone/>
              <a:defRPr lang="en-US" sz="1600" b="0" i="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course T3" pitchFamily="2" charset="0"/>
                <a:ea typeface="+mn-ea"/>
                <a:cs typeface="Arial" panose="020B0604020202020204" pitchFamily="34" charset="0"/>
              </a:defRPr>
            </a:lvl4pPr>
            <a:lvl5pPr marL="0" indent="0" algn="l" defTabSz="297168" rtl="0" eaLnBrk="1" latinLnBrk="0" hangingPunct="1">
              <a:spcBef>
                <a:spcPts val="78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 3" charset="2"/>
              <a:buNone/>
              <a:defRPr lang="en-US" sz="1600" b="0" i="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oncourse T3" pitchFamily="2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28625" y="260436"/>
            <a:ext cx="8086725" cy="577468"/>
          </a:xfrm>
        </p:spPr>
        <p:txBody>
          <a:bodyPr>
            <a:normAutofit/>
          </a:bodyPr>
          <a:lstStyle>
            <a:lvl1pPr>
              <a:defRPr lang="en-US" sz="2900" b="1" kern="1200" dirty="0">
                <a:gradFill>
                  <a:gsLst>
                    <a:gs pos="46000">
                      <a:srgbClr val="2D6EB5"/>
                    </a:gs>
                    <a:gs pos="81000">
                      <a:srgbClr val="002060">
                        <a:lumMod val="100000"/>
                      </a:srgbClr>
                    </a:gs>
                  </a:gsLst>
                  <a:lin ang="5400000" scaled="1"/>
                </a:gradFill>
                <a:latin typeface="Concourse T3" pitchFamily="2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428625" y="857695"/>
            <a:ext cx="8086725" cy="216236"/>
          </a:xfrm>
        </p:spPr>
        <p:txBody>
          <a:bodyPr>
            <a:normAutofit/>
          </a:bodyPr>
          <a:lstStyle>
            <a:lvl1pPr marL="0" indent="0">
              <a:buNone/>
              <a:defRPr lang="en-US" sz="1200" b="0" i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ncourse T3" pitchFamily="2" charset="0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5FEB5B3-F645-4656-8CCF-19D5F4C0F99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40A9-0C23-43BF-806D-C4CAC50119BC}" type="slidenum">
              <a:rPr lang="en-IN" altLang="en-US"/>
              <a:pPr>
                <a:defRPr/>
              </a:pPr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98030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0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0"/>
            <a:ext cx="30861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0"/>
            <a:ext cx="20574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3364C8E-FF0A-43D5-A454-609643B1A5CA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SIPCM27e64b28be86e3fb1a6a8d28" descr="{&quot;HashCode&quot;:470196869,&quot;Placement&quot;:&quot;Footer&quot;,&quot;Top&quot;:522.0343,&quot;Left&quot;:877.371643,&quot;SlideWidth&quot;:960,&quot;SlideHeight&quot;:540}">
            <a:extLst>
              <a:ext uri="{FF2B5EF4-FFF2-40B4-BE49-F238E27FC236}">
                <a16:creationId xmlns:a16="http://schemas.microsoft.com/office/drawing/2014/main" id="{70B333DE-3029-4AB7-A2F1-28BF4579577B}"/>
              </a:ext>
            </a:extLst>
          </p:cNvPr>
          <p:cNvSpPr txBox="1"/>
          <p:nvPr userDrawn="1"/>
        </p:nvSpPr>
        <p:spPr>
          <a:xfrm>
            <a:off x="8356965" y="5573765"/>
            <a:ext cx="787035" cy="9233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 defTabSz="713232"/>
            <a:r>
              <a:rPr lang="en-IN" sz="600" dirty="0">
                <a:solidFill>
                  <a:srgbClr val="000000"/>
                </a:solidFill>
              </a:rPr>
              <a:t>Tata AIG - Internal</a:t>
            </a:r>
          </a:p>
        </p:txBody>
      </p:sp>
    </p:spTree>
    <p:extLst>
      <p:ext uri="{BB962C8B-B14F-4D97-AF65-F5344CB8AC3E}">
        <p14:creationId xmlns:p14="http://schemas.microsoft.com/office/powerpoint/2010/main" val="378474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hf hdr="0" ftr="0" dt="0"/>
  <p:txStyles>
    <p:titleStyle>
      <a:lvl1pPr algn="l" defTabSz="713203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301" indent="-178301" algn="l" defTabSz="713203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03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04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06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08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09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7911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513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115" indent="-178301" algn="l" defTabSz="71320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2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03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05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07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09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10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212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814" algn="l" defTabSz="713203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5A63D7B-AE15-44B0-B501-BD1AD3915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00273"/>
              </p:ext>
            </p:extLst>
          </p:nvPr>
        </p:nvGraphicFramePr>
        <p:xfrm>
          <a:off x="447675" y="800100"/>
          <a:ext cx="8086725" cy="46544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04973">
                  <a:extLst>
                    <a:ext uri="{9D8B030D-6E8A-4147-A177-3AD203B41FA5}">
                      <a16:colId xmlns:a16="http://schemas.microsoft.com/office/drawing/2014/main" val="329084036"/>
                    </a:ext>
                  </a:extLst>
                </a:gridCol>
                <a:gridCol w="2121296">
                  <a:extLst>
                    <a:ext uri="{9D8B030D-6E8A-4147-A177-3AD203B41FA5}">
                      <a16:colId xmlns:a16="http://schemas.microsoft.com/office/drawing/2014/main" val="281156139"/>
                    </a:ext>
                  </a:extLst>
                </a:gridCol>
                <a:gridCol w="2178629">
                  <a:extLst>
                    <a:ext uri="{9D8B030D-6E8A-4147-A177-3AD203B41FA5}">
                      <a16:colId xmlns:a16="http://schemas.microsoft.com/office/drawing/2014/main" val="2968198010"/>
                    </a:ext>
                  </a:extLst>
                </a:gridCol>
                <a:gridCol w="2281827">
                  <a:extLst>
                    <a:ext uri="{9D8B030D-6E8A-4147-A177-3AD203B41FA5}">
                      <a16:colId xmlns:a16="http://schemas.microsoft.com/office/drawing/2014/main" val="3553916268"/>
                    </a:ext>
                  </a:extLst>
                </a:gridCol>
              </a:tblGrid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Features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Option 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Option 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Option 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4122519180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Group Size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Min. 7 to Max.100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Min. 7 to Max.100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Min. 7 to Max.100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386758991"/>
                  </a:ext>
                </a:extLst>
              </a:tr>
              <a:tr h="479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Sum Insured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50,000/- for employees/workers only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100,000/- for employees/workers only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200,000/- for employees/workers only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624782041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Pre/Post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30/60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30/60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30/60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3984640124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Not Covered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392895903"/>
                  </a:ext>
                </a:extLst>
              </a:tr>
              <a:tr h="479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highlight>
                            <a:srgbClr val="FFFF00"/>
                          </a:highlight>
                        </a:rPr>
                        <a:t>Initial waiting period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NIL</a:t>
                      </a: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NIL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1104133668"/>
                  </a:ext>
                </a:extLst>
              </a:tr>
              <a:tr h="479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First year waiting period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Applicable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Applicable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Applicable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076604870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Maternity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376270754"/>
                  </a:ext>
                </a:extLst>
              </a:tr>
              <a:tr h="39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Room rent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1% for normal/2% for ICU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1% for normal/2% for ICU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1% for normal/2% for ICU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1463051492"/>
                  </a:ext>
                </a:extLst>
              </a:tr>
              <a:tr h="3905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  <a:highlight>
                            <a:srgbClr val="FFFF00"/>
                          </a:highlight>
                        </a:rPr>
                        <a:t>COVID-19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Covered from day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Covered from day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Covered from day 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595664190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OPD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Excluded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Excluded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Excluded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590743212"/>
                  </a:ext>
                </a:extLst>
              </a:tr>
              <a:tr h="4794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Domiciliary hospitalization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Not Covered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Not Covered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923728593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Addition/deletion</a:t>
                      </a: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additions allowed</a:t>
                      </a: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71320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additions allowed</a:t>
                      </a: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marL="0" marR="0" lvl="0" indent="0" algn="l" defTabSz="71320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Only additions allowed</a:t>
                      </a: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2347316732"/>
                  </a:ext>
                </a:extLst>
              </a:tr>
              <a:tr h="244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TPA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Paramount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Paramount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Paramount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03" marR="8603" marT="8603" marB="0" anchor="ctr"/>
                </a:tc>
                <a:extLst>
                  <a:ext uri="{0D108BD9-81ED-4DB2-BD59-A6C34878D82A}">
                    <a16:rowId xmlns:a16="http://schemas.microsoft.com/office/drawing/2014/main" val="1194404795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2DCC4C87-483A-400A-8CB2-5B460636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TAGIC SME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900B6-9C29-465B-A5E0-5D043185AEB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4F640A9-0C23-43BF-806D-C4CAC50119BC}" type="slidenum">
              <a:rPr lang="en-IN" altLang="en-US" smtClean="0"/>
              <a:pPr>
                <a:defRPr/>
              </a:pPr>
              <a:t>1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65695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01B674-1667-459D-B6D0-6122F854E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Disease wise limits and Rate Chart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F23CA-9EDB-44B9-9362-074318EFFA4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4F640A9-0C23-43BF-806D-C4CAC50119BC}" type="slidenum">
              <a:rPr lang="en-IN" altLang="en-US" smtClean="0"/>
              <a:pPr>
                <a:defRPr/>
              </a:pPr>
              <a:t>2</a:t>
            </a:fld>
            <a:endParaRPr lang="en-IN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9263F5E-BAF9-42BD-8D3D-D4FBF9411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36601"/>
              </p:ext>
            </p:extLst>
          </p:nvPr>
        </p:nvGraphicFramePr>
        <p:xfrm>
          <a:off x="609596" y="952500"/>
          <a:ext cx="4648205" cy="1371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1741">
                  <a:extLst>
                    <a:ext uri="{9D8B030D-6E8A-4147-A177-3AD203B41FA5}">
                      <a16:colId xmlns:a16="http://schemas.microsoft.com/office/drawing/2014/main" val="1837184374"/>
                    </a:ext>
                  </a:extLst>
                </a:gridCol>
                <a:gridCol w="1403232">
                  <a:extLst>
                    <a:ext uri="{9D8B030D-6E8A-4147-A177-3AD203B41FA5}">
                      <a16:colId xmlns:a16="http://schemas.microsoft.com/office/drawing/2014/main" val="2841629307"/>
                    </a:ext>
                  </a:extLst>
                </a:gridCol>
                <a:gridCol w="1403232">
                  <a:extLst>
                    <a:ext uri="{9D8B030D-6E8A-4147-A177-3AD203B41FA5}">
                      <a16:colId xmlns:a16="http://schemas.microsoft.com/office/drawing/2014/main" val="122119283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insured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18-45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46-60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633291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792678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463556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4384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915AD31-F427-4DFE-8D44-379799BA3E74}"/>
              </a:ext>
            </a:extLst>
          </p:cNvPr>
          <p:cNvSpPr txBox="1"/>
          <p:nvPr/>
        </p:nvSpPr>
        <p:spPr>
          <a:xfrm>
            <a:off x="533399" y="2628900"/>
            <a:ext cx="72389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Rates are on per member basis.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Rates are excluding taxes.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Only for new business cases and not for renewals.</a:t>
            </a:r>
          </a:p>
        </p:txBody>
      </p:sp>
    </p:spTree>
    <p:extLst>
      <p:ext uri="{BB962C8B-B14F-4D97-AF65-F5344CB8AC3E}">
        <p14:creationId xmlns:p14="http://schemas.microsoft.com/office/powerpoint/2010/main" val="325554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C6F8AC-C364-4662-B7F1-BFB49EA82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Nuclear power plants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Underground mining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Companies manufacturing explosives, weapons, hazardous materials (e.g. fertilizers, asbestos fibre, toxic gases, pesticides…)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Law enforcement agencies (including police, para-military, military)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Groups whose membership comes into existence solely or primarily for the purpose of obtaining eligibility for group health insurance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Provider of healthcare services, such as hospitals, clinics or diagnostic labs etc.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Groups, where the members are professionally (as their occupation) involved in sport activities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Politicians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Industries using furnaces or boilers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alibri" panose="020F0502020204030204" pitchFamily="34" charset="0"/>
              </a:rPr>
              <a:t>Employees working at airports, bus stands or railway stations 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Groups with voluntary participation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552CB58-3918-40A0-B518-1C80A0BCC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Decline List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4F16D-1A6E-4E9E-B2BC-378E39235CA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4F640A9-0C23-43BF-806D-C4CAC50119BC}" type="slidenum">
              <a:rPr lang="en-IN" altLang="en-US" smtClean="0"/>
              <a:pPr>
                <a:defRPr/>
              </a:pPr>
              <a:t>3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719151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9DB19B5-C959-48A4-A1E8-4048FBDD8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Quarterly review to monitor loss ratio. If the experience is worse than our expectations, TATA AIG reserves the right to withdraw/reprice the product.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This product is applicable to first time buyers only.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Only additions are allowed. Deletions not 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Frequency of additions will not be more than once in a quarter.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Only IRDA payout is 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Only compulsory groups are allowed.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There can be only one sum insured in a group.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 Light" panose="020F0302020204030204" pitchFamily="34" charset="0"/>
              </a:rPr>
              <a:t>Delhi, Mumbai, Kolkata, Chennai, Hyderabad, Bangalore, Pune will be treated as Metro.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 Light" panose="020F030202020403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8020A6-2627-4676-901B-FFBA063AD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conditions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F3A2A3-DD57-4054-AB2C-AA33798030E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E4F640A9-0C23-43BF-806D-C4CAC50119BC}" type="slidenum">
              <a:rPr lang="en-IN" altLang="en-US" smtClean="0"/>
              <a:pPr>
                <a:defRPr/>
              </a:pPr>
              <a:t>4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02352612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30460</TotalTime>
  <Words>418</Words>
  <Application>Microsoft Office PowerPoint</Application>
  <PresentationFormat>On-screen Show (16:10)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Concourse T3</vt:lpstr>
      <vt:lpstr>Wingdings 3</vt:lpstr>
      <vt:lpstr>2_Office Theme</vt:lpstr>
      <vt:lpstr>TAGIC SME</vt:lpstr>
      <vt:lpstr>Disease wise limits and Rate Chart</vt:lpstr>
      <vt:lpstr>Decline List</vt:lpstr>
      <vt:lpstr>Other conditions</vt:lpstr>
    </vt:vector>
  </TitlesOfParts>
  <Company>TATA-AIG Life Insurance Company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parshah1</dc:creator>
  <cp:lastModifiedBy>Gupta, Rohit1</cp:lastModifiedBy>
  <cp:revision>519</cp:revision>
  <dcterms:created xsi:type="dcterms:W3CDTF">2017-11-04T05:41:19Z</dcterms:created>
  <dcterms:modified xsi:type="dcterms:W3CDTF">2020-06-09T12:22:44Z</dcterms:modified>
</cp:coreProperties>
</file>